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5" r:id="rId8"/>
    <p:sldId id="266" r:id="rId9"/>
    <p:sldId id="262" r:id="rId10"/>
    <p:sldId id="261" r:id="rId11"/>
    <p:sldId id="269"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EB8228-0FCC-41ED-9411-7960E6EDB890}" type="datetimeFigureOut">
              <a:rPr lang="ru-RU" smtClean="0"/>
              <a:pPr/>
              <a:t>18.05.2022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18AF1E7-6964-43AB-AF30-36CA2E783F19}" type="slidenum">
              <a:rPr lang="ru-RU" smtClean="0"/>
              <a:pPr/>
              <a:t>‹#›</a:t>
            </a:fld>
            <a:endParaRPr lang="ru-RU"/>
          </a:p>
        </p:txBody>
      </p:sp>
    </p:spTree>
  </p:cSld>
  <p:clrMapOvr>
    <a:masterClrMapping/>
  </p:clrMapOvr>
  <p:transition>
    <p:wedge/>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EB8228-0FCC-41ED-9411-7960E6EDB890}" type="datetimeFigureOut">
              <a:rPr lang="ru-RU" smtClean="0"/>
              <a:pPr/>
              <a:t>18.05.2022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8AF1E7-6964-43AB-AF30-36CA2E783F1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wedge/>
    <p:sndAc>
      <p:stSnd>
        <p:snd r:embed="rId13" name="chimes.wav"/>
      </p:stSnd>
    </p:sndAc>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audio" Target="../media/audio2.bin"/><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30.gif"/><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bin"/><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7.gif"/><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png"/><Relationship Id="rId3" Type="http://schemas.openxmlformats.org/officeDocument/2006/relationships/image" Target="../media/image1.jpeg"/><Relationship Id="rId7" Type="http://schemas.openxmlformats.org/officeDocument/2006/relationships/image" Target="../media/image21.png"/><Relationship Id="rId12" Type="http://schemas.openxmlformats.org/officeDocument/2006/relationships/image" Target="../media/image6.jpeg"/><Relationship Id="rId2" Type="http://schemas.openxmlformats.org/officeDocument/2006/relationships/audio" Target="../media/audio1.bin"/><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8.jpeg"/><Relationship Id="rId10" Type="http://schemas.openxmlformats.org/officeDocument/2006/relationships/image" Target="../media/image24.png"/><Relationship Id="rId4" Type="http://schemas.openxmlformats.org/officeDocument/2006/relationships/image" Target="../media/image18.gif"/><Relationship Id="rId9" Type="http://schemas.openxmlformats.org/officeDocument/2006/relationships/image" Target="../media/image23.jpe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ctrTitle"/>
          </p:nvPr>
        </p:nvSpPr>
        <p:spPr>
          <a:xfrm>
            <a:off x="683568" y="2852936"/>
            <a:ext cx="7772400" cy="1470025"/>
          </a:xfrm>
        </p:spPr>
        <p:txBody>
          <a:bodyPr>
            <a:normAutofit/>
          </a:bodyPr>
          <a:lstStyle/>
          <a:p>
            <a:r>
              <a:rPr lang="ru-RU" b="1" dirty="0" smtClean="0">
                <a:latin typeface="Times New Roman" pitchFamily="18" charset="0"/>
                <a:cs typeface="Times New Roman" pitchFamily="18" charset="0"/>
              </a:rPr>
              <a:t>ПРЕЗЕНТАЦИЯ </a:t>
            </a:r>
            <a:br>
              <a:rPr lang="ru-RU" b="1" dirty="0" smtClean="0">
                <a:latin typeface="Times New Roman" pitchFamily="18" charset="0"/>
                <a:cs typeface="Times New Roman" pitchFamily="18" charset="0"/>
              </a:rPr>
            </a:br>
            <a:r>
              <a:rPr lang="ru-RU" b="1" dirty="0" smtClean="0">
                <a:latin typeface="Times New Roman" pitchFamily="18" charset="0"/>
                <a:cs typeface="Times New Roman" pitchFamily="18" charset="0"/>
              </a:rPr>
              <a:t>«</a:t>
            </a:r>
            <a:r>
              <a:rPr lang="ru-RU" b="1" dirty="0" smtClean="0"/>
              <a:t> </a:t>
            </a:r>
            <a:r>
              <a:rPr lang="ru-RU" b="1" dirty="0" smtClean="0">
                <a:latin typeface="Times New Roman" pitchFamily="18" charset="0"/>
                <a:cs typeface="Times New Roman" pitchFamily="18" charset="0"/>
              </a:rPr>
              <a:t>Пищевые цепочки»</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4572000" y="5589240"/>
            <a:ext cx="4104456" cy="406896"/>
          </a:xfrm>
        </p:spPr>
        <p:txBody>
          <a:bodyPr>
            <a:normAutofit/>
          </a:bodyPr>
          <a:lstStyle/>
          <a:p>
            <a:endParaRPr lang="ru-RU" sz="1600" b="1" dirty="0">
              <a:solidFill>
                <a:schemeClr val="tx1"/>
              </a:solidFill>
              <a:latin typeface="Times New Roman" pitchFamily="18" charset="0"/>
              <a:cs typeface="Times New Roman" pitchFamily="18" charset="0"/>
            </a:endParaRPr>
          </a:p>
        </p:txBody>
      </p:sp>
    </p:spTree>
  </p:cSld>
  <p:clrMapOvr>
    <a:masterClrMapping/>
  </p:clrMapOvr>
  <p:transition>
    <p:wedge/>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title"/>
          </p:nvPr>
        </p:nvSpPr>
        <p:spPr>
          <a:xfrm>
            <a:off x="467544" y="476672"/>
            <a:ext cx="8229600" cy="1143000"/>
          </a:xfrm>
        </p:spPr>
        <p:txBody>
          <a:bodyPr/>
          <a:lstStyle/>
          <a:p>
            <a:r>
              <a:rPr lang="ru-RU" b="1" dirty="0" smtClean="0">
                <a:latin typeface="Times New Roman" pitchFamily="18" charset="0"/>
                <a:cs typeface="Times New Roman" pitchFamily="18" charset="0"/>
              </a:rPr>
              <a:t>Пищевые цепочки</a:t>
            </a:r>
            <a:endParaRPr lang="ru-RU" b="1" dirty="0">
              <a:latin typeface="Times New Roman" pitchFamily="18" charset="0"/>
              <a:cs typeface="Times New Roman" pitchFamily="18" charset="0"/>
            </a:endParaRPr>
          </a:p>
        </p:txBody>
      </p:sp>
      <p:pic>
        <p:nvPicPr>
          <p:cNvPr id="8" name="Picture 2" descr="http://smexota.net/all/03-2013/image/e3dca70409_2303.jpg"/>
          <p:cNvPicPr>
            <a:picLocks noGrp="1" noChangeAspect="1" noChangeArrowheads="1"/>
          </p:cNvPicPr>
          <p:nvPr>
            <p:ph idx="1"/>
          </p:nvPr>
        </p:nvPicPr>
        <p:blipFill>
          <a:blip r:embed="rId4" cstate="screen"/>
          <a:srcRect/>
          <a:stretch>
            <a:fillRect/>
          </a:stretch>
        </p:blipFill>
        <p:spPr bwMode="auto">
          <a:xfrm>
            <a:off x="827584" y="1439947"/>
            <a:ext cx="7416824" cy="5418053"/>
          </a:xfrm>
          <a:prstGeom prst="rect">
            <a:avLst/>
          </a:prstGeom>
          <a:noFill/>
          <a:ln w="38100">
            <a:solidFill>
              <a:srgbClr val="00B050"/>
            </a:solidFill>
          </a:ln>
        </p:spPr>
      </p:pic>
    </p:spTree>
  </p:cSld>
  <p:clrMapOvr>
    <a:masterClrMapping/>
  </p:clrMapOvr>
  <p:transition>
    <p:wedge/>
    <p:sndAc>
      <p:stSnd>
        <p:snd r:embed="rId2"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ptgeo.3dn.ru/Templ/Prew/EverSlaid.jpg"/>
          <p:cNvPicPr>
            <a:picLocks noChangeAspect="1" noChangeArrowheads="1"/>
          </p:cNvPicPr>
          <p:nvPr/>
        </p:nvPicPr>
        <p:blipFill>
          <a:blip r:embed="rId4" cstate="print"/>
          <a:srcRect/>
          <a:stretch>
            <a:fillRect/>
          </a:stretch>
        </p:blipFill>
        <p:spPr bwMode="auto">
          <a:xfrm>
            <a:off x="0" y="0"/>
            <a:ext cx="9144000" cy="7101407"/>
          </a:xfrm>
          <a:prstGeom prst="rect">
            <a:avLst/>
          </a:prstGeom>
          <a:noFill/>
        </p:spPr>
      </p:pic>
      <p:sp>
        <p:nvSpPr>
          <p:cNvPr id="6" name="Прямоугольник 5"/>
          <p:cNvSpPr/>
          <p:nvPr/>
        </p:nvSpPr>
        <p:spPr>
          <a:xfrm>
            <a:off x="467544" y="548680"/>
            <a:ext cx="3960440" cy="7478970"/>
          </a:xfrm>
          <a:prstGeom prst="rect">
            <a:avLst/>
          </a:prstGeom>
        </p:spPr>
        <p:txBody>
          <a:bodyPr wrap="square">
            <a:spAutoFit/>
          </a:bodyPr>
          <a:lstStyle/>
          <a:p>
            <a:pPr algn="ctr"/>
            <a:r>
              <a:rPr lang="ru-RU" sz="3200" b="1" dirty="0" smtClean="0">
                <a:latin typeface="Times New Roman" pitchFamily="18" charset="0"/>
                <a:cs typeface="Times New Roman" pitchFamily="18" charset="0"/>
              </a:rPr>
              <a:t>Рефлексия.</a:t>
            </a:r>
          </a:p>
          <a:p>
            <a:pPr algn="ctr"/>
            <a:r>
              <a:rPr lang="ru-RU" sz="3200" b="1" dirty="0" smtClean="0">
                <a:latin typeface="Times New Roman" pitchFamily="18" charset="0"/>
                <a:cs typeface="Times New Roman" pitchFamily="18" charset="0"/>
              </a:rPr>
              <a:t>- Вам понравилось наше с вами общение?</a:t>
            </a:r>
          </a:p>
          <a:p>
            <a:pPr algn="ctr"/>
            <a:r>
              <a:rPr lang="ru-RU" sz="3200" b="1" dirty="0" smtClean="0">
                <a:latin typeface="Times New Roman" pitchFamily="18" charset="0"/>
                <a:cs typeface="Times New Roman" pitchFamily="18" charset="0"/>
              </a:rPr>
              <a:t>- Что вам понравилось?</a:t>
            </a:r>
          </a:p>
          <a:p>
            <a:pPr algn="ctr"/>
            <a:r>
              <a:rPr lang="ru-RU" sz="3200" b="1" dirty="0" smtClean="0">
                <a:latin typeface="Times New Roman" pitchFamily="18" charset="0"/>
                <a:cs typeface="Times New Roman" pitchFamily="18" charset="0"/>
              </a:rPr>
              <a:t>- Что нового вы узнали?</a:t>
            </a:r>
          </a:p>
          <a:p>
            <a:pPr algn="ctr"/>
            <a:r>
              <a:rPr lang="ru-RU" sz="3200" b="1" dirty="0" smtClean="0">
                <a:latin typeface="Times New Roman" pitchFamily="18" charset="0"/>
                <a:cs typeface="Times New Roman" pitchFamily="18" charset="0"/>
              </a:rPr>
              <a:t>- Кто запомнил, что такое пищевая цепочка?</a:t>
            </a:r>
          </a:p>
          <a:p>
            <a:pPr algn="ctr">
              <a:buFontTx/>
              <a:buChar char="-"/>
            </a:pPr>
            <a:r>
              <a:rPr lang="ru-RU" sz="3200" b="1" dirty="0" smtClean="0">
                <a:latin typeface="Times New Roman" pitchFamily="18" charset="0"/>
                <a:cs typeface="Times New Roman" pitchFamily="18" charset="0"/>
              </a:rPr>
              <a:t>Важно ли её сохранение?</a:t>
            </a:r>
          </a:p>
          <a:p>
            <a:pPr algn="ctr">
              <a:buFontTx/>
              <a:buChar char="-"/>
            </a:pPr>
            <a:endParaRPr lang="ru-RU" sz="3200" b="1" dirty="0" smtClean="0">
              <a:latin typeface="Times New Roman" pitchFamily="18" charset="0"/>
              <a:cs typeface="Times New Roman" pitchFamily="18" charset="0"/>
            </a:endParaRPr>
          </a:p>
          <a:p>
            <a:pPr algn="ctr"/>
            <a:endParaRPr lang="ru-RU" sz="3200" b="1" dirty="0" smtClean="0">
              <a:latin typeface="Times New Roman" pitchFamily="18" charset="0"/>
              <a:cs typeface="Times New Roman" pitchFamily="18" charset="0"/>
            </a:endParaRPr>
          </a:p>
        </p:txBody>
      </p:sp>
      <p:sp>
        <p:nvSpPr>
          <p:cNvPr id="9" name="Прямоугольник 8"/>
          <p:cNvSpPr/>
          <p:nvPr/>
        </p:nvSpPr>
        <p:spPr>
          <a:xfrm rot="19831658">
            <a:off x="3380457" y="3058042"/>
            <a:ext cx="6345449" cy="92333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5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Спасибо ребята!</a:t>
            </a:r>
            <a:endParaRPr lang="ru-RU"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http://rs717.pbsrc.com/albums/ww173/prestonjjrtr/Congrats/clapping.gif%7Ec200"/>
          <p:cNvPicPr>
            <a:picLocks noChangeAspect="1" noChangeArrowheads="1" noCrop="1"/>
          </p:cNvPicPr>
          <p:nvPr/>
        </p:nvPicPr>
        <p:blipFill>
          <a:blip r:embed="rId5" cstate="print">
            <a:clrChange>
              <a:clrFrom>
                <a:srgbClr val="FFFFFF"/>
              </a:clrFrom>
              <a:clrTo>
                <a:srgbClr val="FFFFFF">
                  <a:alpha val="0"/>
                </a:srgbClr>
              </a:clrTo>
            </a:clrChange>
          </a:blip>
          <a:srcRect/>
          <a:stretch>
            <a:fillRect/>
          </a:stretch>
        </p:blipFill>
        <p:spPr bwMode="auto">
          <a:xfrm>
            <a:off x="6084168" y="4293096"/>
            <a:ext cx="2337048" cy="2337048"/>
          </a:xfrm>
          <a:prstGeom prst="rect">
            <a:avLst/>
          </a:prstGeom>
          <a:noFill/>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ppt_x</p:attrName>
                                        </p:attrNameLst>
                                      </p:cBhvr>
                                      <p:tavLst>
                                        <p:tav tm="0">
                                          <p:val>
                                            <p:strVal val="#ppt_x-.2"/>
                                          </p:val>
                                        </p:tav>
                                        <p:tav tm="100000">
                                          <p:val>
                                            <p:strVal val="#ppt_x"/>
                                          </p:val>
                                        </p:tav>
                                      </p:tavLst>
                                    </p:anim>
                                    <p:anim calcmode="lin" valueType="num">
                                      <p:cBhvr>
                                        <p:cTn id="8" dur="2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20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10" presetID="29"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2000" fill="hold"/>
                                        <p:tgtEl>
                                          <p:spTgt spid="1026"/>
                                        </p:tgtEl>
                                        <p:attrNameLst>
                                          <p:attrName>ppt_x</p:attrName>
                                        </p:attrNameLst>
                                      </p:cBhvr>
                                      <p:tavLst>
                                        <p:tav tm="0">
                                          <p:val>
                                            <p:strVal val="#ppt_x-.2"/>
                                          </p:val>
                                        </p:tav>
                                        <p:tav tm="100000">
                                          <p:val>
                                            <p:strVal val="#ppt_x"/>
                                          </p:val>
                                        </p:tav>
                                      </p:tavLst>
                                    </p:anim>
                                    <p:anim calcmode="lin" valueType="num">
                                      <p:cBhvr>
                                        <p:cTn id="13" dur="2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14"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10" name="Прямоугольник 9"/>
          <p:cNvSpPr/>
          <p:nvPr/>
        </p:nvSpPr>
        <p:spPr>
          <a:xfrm>
            <a:off x="4860032" y="948690"/>
            <a:ext cx="3960440" cy="5909310"/>
          </a:xfrm>
          <a:prstGeom prst="rect">
            <a:avLst/>
          </a:prstGeom>
        </p:spPr>
        <p:txBody>
          <a:bodyPr wrap="square">
            <a:spAutoFit/>
          </a:bodyPr>
          <a:lstStyle/>
          <a:p>
            <a:r>
              <a:rPr lang="ru-RU" dirty="0"/>
              <a:t>— Здравствуйте, ребята! Приехала я к вам в гости. Хочу рассказать вам историю, которая произошла у нас в деревне. Живём мы возле леса. Жители нашей деревни пасут коров на лугу, который находится между деревней и лесом. Коровы наши питались клевером и давали много молока. На краю леса, в дупле старого большого дерева жила сова, которая днем спала, а ночью летала на охоту и громко ухала. Крик совы мешал жителям деревни спать, и они её прогнали. Сова обиделась и улетела. И вдруг через некоторое время коровы стали худеть и, давать очень мало молока, так как стало мало клевера, зато появилось много мышей. Мы не можем понять, почему так произошло. Помогите нам все вернуть назад!</a:t>
            </a:r>
          </a:p>
        </p:txBody>
      </p:sp>
      <p:pic>
        <p:nvPicPr>
          <p:cNvPr id="2" name="Picture 2" descr="D:\Мои документы\Рабочий стол\babushka-skazka.jpg"/>
          <p:cNvPicPr>
            <a:picLocks noGrp="1" noChangeAspect="1" noChangeArrowheads="1"/>
          </p:cNvPicPr>
          <p:nvPr>
            <p:ph idx="1"/>
          </p:nvPr>
        </p:nvPicPr>
        <p:blipFill>
          <a:blip r:embed="rId4" cstate="screen"/>
          <a:srcRect/>
          <a:stretch>
            <a:fillRect/>
          </a:stretch>
        </p:blipFill>
        <p:spPr bwMode="auto">
          <a:xfrm>
            <a:off x="755577" y="1556792"/>
            <a:ext cx="3364138" cy="4642510"/>
          </a:xfrm>
          <a:prstGeom prst="rect">
            <a:avLst/>
          </a:prstGeom>
          <a:noFill/>
        </p:spPr>
      </p:pic>
    </p:spTree>
  </p:cSld>
  <p:clrMapOvr>
    <a:masterClrMapping/>
  </p:clrMapOvr>
  <p:transition>
    <p:wedge/>
    <p:sndAc>
      <p:stSnd>
        <p:snd r:embed="rId2"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title"/>
          </p:nvPr>
        </p:nvSpPr>
        <p:spPr>
          <a:xfrm>
            <a:off x="251520" y="2204864"/>
            <a:ext cx="2232248" cy="2592288"/>
          </a:xfrm>
        </p:spPr>
        <p:txBody>
          <a:bodyPr>
            <a:noAutofit/>
          </a:bodyPr>
          <a:lstStyle/>
          <a:p>
            <a:r>
              <a:rPr lang="ru-RU" sz="2000" b="1" dirty="0" smtClean="0">
                <a:latin typeface="Times New Roman" pitchFamily="18" charset="0"/>
                <a:cs typeface="Times New Roman" pitchFamily="18" charset="0"/>
              </a:rPr>
              <a:t>У глазастой </a:t>
            </a:r>
            <a:r>
              <a:rPr lang="ru-RU" sz="2000" b="1" dirty="0" err="1" smtClean="0">
                <a:latin typeface="Times New Roman" pitchFamily="18" charset="0"/>
                <a:cs typeface="Times New Roman" pitchFamily="18" charset="0"/>
              </a:rPr>
              <a:t>совушки</a:t>
            </a: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Хищная головушка,</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Перышки пушистые,</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Ноженьки когтистые.</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Ловит мышек и зайчат</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На охоте по ночам.</a:t>
            </a:r>
            <a:endParaRPr lang="ru-RU" sz="2000" b="1" dirty="0">
              <a:latin typeface="Times New Roman" pitchFamily="18" charset="0"/>
              <a:cs typeface="Times New Roman" pitchFamily="18" charset="0"/>
            </a:endParaRPr>
          </a:p>
        </p:txBody>
      </p:sp>
      <p:pic>
        <p:nvPicPr>
          <p:cNvPr id="9218" name="Picture 2" descr="http://s-media-cache-ak0.pinimg.com/236x/b9/c3/73/b9c373000d3d2c17523eebcbbb57224b.jpg"/>
          <p:cNvPicPr>
            <a:picLocks noChangeAspect="1" noChangeArrowheads="1"/>
          </p:cNvPicPr>
          <p:nvPr/>
        </p:nvPicPr>
        <p:blipFill>
          <a:blip r:embed="rId4" cstate="print"/>
          <a:srcRect/>
          <a:stretch>
            <a:fillRect/>
          </a:stretch>
        </p:blipFill>
        <p:spPr bwMode="auto">
          <a:xfrm>
            <a:off x="3839750" y="1109174"/>
            <a:ext cx="3396546" cy="4552074"/>
          </a:xfrm>
          <a:prstGeom prst="rect">
            <a:avLst/>
          </a:prstGeom>
          <a:noFill/>
          <a:ln>
            <a:solidFill>
              <a:schemeClr val="accent1"/>
            </a:solidFill>
          </a:ln>
        </p:spPr>
      </p:pic>
    </p:spTree>
  </p:cSld>
  <p:clrMapOvr>
    <a:masterClrMapping/>
  </p:clrMapOvr>
  <p:transition>
    <p:wedge/>
    <p:sndAc>
      <p:stSnd>
        <p:snd r:embed="rId2"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title"/>
          </p:nvPr>
        </p:nvSpPr>
        <p:spPr>
          <a:xfrm>
            <a:off x="467544" y="692696"/>
            <a:ext cx="8229600" cy="1143000"/>
          </a:xfrm>
        </p:spPr>
        <p:txBody>
          <a:bodyPr>
            <a:normAutofit/>
          </a:bodyPr>
          <a:lstStyle/>
          <a:p>
            <a:r>
              <a:rPr lang="ru-RU" sz="2800" b="1" dirty="0">
                <a:latin typeface="Times New Roman" pitchFamily="18" charset="0"/>
                <a:cs typeface="Times New Roman" pitchFamily="18" charset="0"/>
              </a:rPr>
              <a:t>Ребята, как вы думаете, сможем мы помочь бабушке и жителям деревни?</a:t>
            </a:r>
          </a:p>
        </p:txBody>
      </p:sp>
      <p:pic>
        <p:nvPicPr>
          <p:cNvPr id="4" name="Picture 8" descr="http://festival.1september.ru/articles/501790/5.jpg"/>
          <p:cNvPicPr>
            <a:picLocks noGrp="1" noChangeAspect="1" noChangeArrowheads="1"/>
          </p:cNvPicPr>
          <p:nvPr>
            <p:ph idx="1"/>
          </p:nvPr>
        </p:nvPicPr>
        <p:blipFill>
          <a:blip r:embed="rId4" cstate="print">
            <a:clrChange>
              <a:clrFrom>
                <a:srgbClr val="FEFEFE"/>
              </a:clrFrom>
              <a:clrTo>
                <a:srgbClr val="FEFEFE">
                  <a:alpha val="0"/>
                </a:srgbClr>
              </a:clrTo>
            </a:clrChange>
          </a:blip>
          <a:srcRect/>
          <a:stretch>
            <a:fillRect/>
          </a:stretch>
        </p:blipFill>
        <p:spPr bwMode="auto">
          <a:xfrm>
            <a:off x="0" y="3645024"/>
            <a:ext cx="2549263" cy="2592288"/>
          </a:xfrm>
          <a:prstGeom prst="rect">
            <a:avLst/>
          </a:prstGeom>
          <a:noFill/>
        </p:spPr>
      </p:pic>
      <p:pic>
        <p:nvPicPr>
          <p:cNvPr id="5" name="Picture 10" descr="http://unpictures.ru/images/2130880_myshonok-png.jpg"/>
          <p:cNvPicPr>
            <a:picLocks noChangeAspect="1" noChangeArrowheads="1"/>
          </p:cNvPicPr>
          <p:nvPr/>
        </p:nvPicPr>
        <p:blipFill>
          <a:blip r:embed="rId5" cstate="print"/>
          <a:srcRect/>
          <a:stretch>
            <a:fillRect/>
          </a:stretch>
        </p:blipFill>
        <p:spPr bwMode="auto">
          <a:xfrm>
            <a:off x="3059833" y="3296758"/>
            <a:ext cx="2376264" cy="2652521"/>
          </a:xfrm>
          <a:prstGeom prst="rect">
            <a:avLst/>
          </a:prstGeom>
          <a:noFill/>
        </p:spPr>
      </p:pic>
      <p:pic>
        <p:nvPicPr>
          <p:cNvPr id="6" name="Picture 12" descr="http://picture-se.ru/images/499941_krasivye-narisovannye-kartinki-sovy.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300192" y="3249488"/>
            <a:ext cx="2843808" cy="2843808"/>
          </a:xfrm>
          <a:prstGeom prst="rect">
            <a:avLst/>
          </a:prstGeom>
          <a:noFill/>
        </p:spPr>
      </p:pic>
      <p:sp>
        <p:nvSpPr>
          <p:cNvPr id="9" name="Прямоугольник 8"/>
          <p:cNvSpPr/>
          <p:nvPr/>
        </p:nvSpPr>
        <p:spPr>
          <a:xfrm>
            <a:off x="395536" y="1844824"/>
            <a:ext cx="2880320" cy="1015663"/>
          </a:xfrm>
          <a:prstGeom prst="rect">
            <a:avLst/>
          </a:prstGeom>
        </p:spPr>
        <p:txBody>
          <a:bodyPr wrap="square">
            <a:spAutoFit/>
          </a:bodyPr>
          <a:lstStyle/>
          <a:p>
            <a:r>
              <a:rPr lang="ru-RU" sz="2000" b="1" dirty="0" smtClean="0">
                <a:latin typeface="Times New Roman" pitchFamily="18" charset="0"/>
                <a:cs typeface="Times New Roman" pitchFamily="18" charset="0"/>
              </a:rPr>
              <a:t>1.Почему </a:t>
            </a:r>
            <a:r>
              <a:rPr lang="ru-RU" sz="2000" b="1" dirty="0">
                <a:latin typeface="Times New Roman" pitchFamily="18" charset="0"/>
                <a:cs typeface="Times New Roman" pitchFamily="18" charset="0"/>
              </a:rPr>
              <a:t>произошло так, что коровы стали давать мало молока?</a:t>
            </a:r>
          </a:p>
        </p:txBody>
      </p:sp>
      <p:sp>
        <p:nvSpPr>
          <p:cNvPr id="10" name="Прямоугольник 9"/>
          <p:cNvSpPr/>
          <p:nvPr/>
        </p:nvSpPr>
        <p:spPr>
          <a:xfrm>
            <a:off x="3347864" y="1916832"/>
            <a:ext cx="2448272" cy="707886"/>
          </a:xfrm>
          <a:prstGeom prst="rect">
            <a:avLst/>
          </a:prstGeom>
        </p:spPr>
        <p:txBody>
          <a:bodyPr wrap="square">
            <a:spAutoFit/>
          </a:bodyPr>
          <a:lstStyle/>
          <a:p>
            <a:r>
              <a:rPr lang="ru-RU" sz="2000" b="1" dirty="0" smtClean="0">
                <a:latin typeface="Times New Roman" pitchFamily="18" charset="0"/>
                <a:cs typeface="Times New Roman" pitchFamily="18" charset="0"/>
              </a:rPr>
              <a:t>2.Почему </a:t>
            </a:r>
            <a:r>
              <a:rPr lang="ru-RU" sz="2000" b="1" dirty="0">
                <a:latin typeface="Times New Roman" pitchFamily="18" charset="0"/>
                <a:cs typeface="Times New Roman" pitchFamily="18" charset="0"/>
              </a:rPr>
              <a:t>стало мало клевера?</a:t>
            </a:r>
          </a:p>
        </p:txBody>
      </p:sp>
      <p:sp>
        <p:nvSpPr>
          <p:cNvPr id="11" name="Прямоугольник 10"/>
          <p:cNvSpPr/>
          <p:nvPr/>
        </p:nvSpPr>
        <p:spPr>
          <a:xfrm>
            <a:off x="5940152" y="1916832"/>
            <a:ext cx="2718048" cy="1323439"/>
          </a:xfrm>
          <a:prstGeom prst="rect">
            <a:avLst/>
          </a:prstGeom>
        </p:spPr>
        <p:txBody>
          <a:bodyPr wrap="square">
            <a:spAutoFit/>
          </a:bodyPr>
          <a:lstStyle/>
          <a:p>
            <a:r>
              <a:rPr lang="ru-RU" sz="2000" b="1" dirty="0" smtClean="0">
                <a:latin typeface="Times New Roman" pitchFamily="18" charset="0"/>
                <a:cs typeface="Times New Roman" pitchFamily="18" charset="0"/>
              </a:rPr>
              <a:t>3.Почему </a:t>
            </a:r>
            <a:r>
              <a:rPr lang="ru-RU" sz="2000" b="1" dirty="0">
                <a:latin typeface="Times New Roman" pitchFamily="18" charset="0"/>
                <a:cs typeface="Times New Roman" pitchFamily="18" charset="0"/>
              </a:rPr>
              <a:t>развелось много мышей? </a:t>
            </a:r>
          </a:p>
          <a:p>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Кто охотился на мышей?</a:t>
            </a:r>
          </a:p>
        </p:txBody>
      </p:sp>
      <p:pic>
        <p:nvPicPr>
          <p:cNvPr id="12" name="Picture 6" descr="https://im1-tub-ru.yandex.net/i?id=835d28fe72ea10e54c5c10e7360f4c2f&amp;n=33&amp;h=215&amp;w=245"/>
          <p:cNvPicPr>
            <a:picLocks noChangeAspect="1" noChangeArrowheads="1"/>
          </p:cNvPicPr>
          <p:nvPr/>
        </p:nvPicPr>
        <p:blipFill>
          <a:blip r:embed="rId7" cstate="screen">
            <a:clrChange>
              <a:clrFrom>
                <a:srgbClr val="FFFFFF"/>
              </a:clrFrom>
              <a:clrTo>
                <a:srgbClr val="FFFFFF">
                  <a:alpha val="0"/>
                </a:srgbClr>
              </a:clrTo>
            </a:clrChange>
          </a:blip>
          <a:srcRect/>
          <a:stretch>
            <a:fillRect/>
          </a:stretch>
        </p:blipFill>
        <p:spPr bwMode="auto">
          <a:xfrm rot="1486898">
            <a:off x="1635810" y="4356914"/>
            <a:ext cx="5788363" cy="3066588"/>
          </a:xfrm>
          <a:prstGeom prst="rect">
            <a:avLst/>
          </a:prstGeom>
          <a:noFill/>
        </p:spPr>
      </p:pic>
      <p:sp>
        <p:nvSpPr>
          <p:cNvPr id="13" name="Стрелка вправо 12"/>
          <p:cNvSpPr/>
          <p:nvPr/>
        </p:nvSpPr>
        <p:spPr>
          <a:xfrm>
            <a:off x="2555776" y="4581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Стрелка вправо 13"/>
          <p:cNvSpPr/>
          <p:nvPr/>
        </p:nvSpPr>
        <p:spPr>
          <a:xfrm>
            <a:off x="5436096" y="4581128"/>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ppt_x</p:attrName>
                                        </p:attrNameLst>
                                      </p:cBhvr>
                                      <p:tavLst>
                                        <p:tav tm="0">
                                          <p:val>
                                            <p:strVal val="#ppt_x-.2"/>
                                          </p:val>
                                        </p:tav>
                                        <p:tav tm="100000">
                                          <p:val>
                                            <p:strVal val="#ppt_x"/>
                                          </p:val>
                                        </p:tav>
                                      </p:tavLst>
                                    </p:anim>
                                    <p:anim calcmode="lin" valueType="num">
                                      <p:cBhvr>
                                        <p:cTn id="15" dur="2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2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2000" fill="hold"/>
                                        <p:tgtEl>
                                          <p:spTgt spid="6"/>
                                        </p:tgtEl>
                                        <p:attrNameLst>
                                          <p:attrName>ppt_x</p:attrName>
                                        </p:attrNameLst>
                                      </p:cBhvr>
                                      <p:tavLst>
                                        <p:tav tm="0">
                                          <p:val>
                                            <p:strVal val="#ppt_x-.2"/>
                                          </p:val>
                                        </p:tav>
                                        <p:tav tm="100000">
                                          <p:val>
                                            <p:strVal val="#ppt_x"/>
                                          </p:val>
                                        </p:tav>
                                      </p:tavLst>
                                    </p:anim>
                                    <p:anim calcmode="lin" valueType="num">
                                      <p:cBhvr>
                                        <p:cTn id="22"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3" dur="2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1000" fill="hold"/>
                                        <p:tgtEl>
                                          <p:spTgt spid="12"/>
                                        </p:tgtEl>
                                        <p:attrNameLst>
                                          <p:attrName>ppt_x</p:attrName>
                                        </p:attrNameLst>
                                      </p:cBhvr>
                                      <p:tavLst>
                                        <p:tav tm="0">
                                          <p:val>
                                            <p:strVal val="#ppt_x-.2"/>
                                          </p:val>
                                        </p:tav>
                                        <p:tav tm="100000">
                                          <p:val>
                                            <p:strVal val="#ppt_x"/>
                                          </p:val>
                                        </p:tav>
                                      </p:tavLst>
                                    </p:anim>
                                    <p:anim calcmode="lin" valueType="num">
                                      <p:cBhvr>
                                        <p:cTn id="2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title"/>
          </p:nvPr>
        </p:nvSpPr>
        <p:spPr>
          <a:xfrm>
            <a:off x="1115616" y="908720"/>
            <a:ext cx="7128792" cy="634082"/>
          </a:xfrm>
        </p:spPr>
        <p:txBody>
          <a:bodyPr>
            <a:noAutofit/>
          </a:bodyPr>
          <a:lstStyle/>
          <a:p>
            <a:pPr algn="l"/>
            <a:r>
              <a:rPr lang="ru-RU" sz="2000" b="1" dirty="0" smtClean="0">
                <a:latin typeface="Times New Roman" pitchFamily="18" charset="0"/>
                <a:cs typeface="Times New Roman" pitchFamily="18" charset="0"/>
              </a:rPr>
              <a:t>Колечко с колечком в ней крепко сцепились, блестящей змеёй вокруг шеи обвились. За хвост, головой ухватившись крючочком, на солнце блестит золотая цепочка.</a:t>
            </a:r>
            <a:endParaRPr lang="ru-RU" sz="2000" b="1" dirty="0">
              <a:latin typeface="Times New Roman" pitchFamily="18" charset="0"/>
              <a:cs typeface="Times New Roman" pitchFamily="18" charset="0"/>
            </a:endParaRPr>
          </a:p>
        </p:txBody>
      </p:sp>
      <p:pic>
        <p:nvPicPr>
          <p:cNvPr id="4" name="Picture 2" descr="http://abload.de/img/gzdeveeleleforumdnyasygsg1.png"/>
          <p:cNvPicPr>
            <a:picLocks noGrp="1" noChangeAspect="1" noChangeArrowheads="1"/>
          </p:cNvPicPr>
          <p:nvPr>
            <p:ph idx="1"/>
          </p:nvPr>
        </p:nvPicPr>
        <p:blipFill>
          <a:blip r:embed="rId4" cstate="print"/>
          <a:srcRect/>
          <a:stretch>
            <a:fillRect/>
          </a:stretch>
        </p:blipFill>
        <p:spPr bwMode="auto">
          <a:xfrm>
            <a:off x="3059832" y="1844824"/>
            <a:ext cx="2880320" cy="2016224"/>
          </a:xfrm>
          <a:prstGeom prst="rect">
            <a:avLst/>
          </a:prstGeom>
          <a:noFill/>
        </p:spPr>
      </p:pic>
      <p:pic>
        <p:nvPicPr>
          <p:cNvPr id="18434" name="Picture 2" descr="http://4.bp.blogspot.com/-_2pZusxpcns/UuIoYb55uqI/AAAAAAAAAqo/keM7IlODCaw/s1600/bricomania-712-cadena-para-puerta-xl-668x400x80xX.jpg"/>
          <p:cNvPicPr>
            <a:picLocks noChangeAspect="1" noChangeArrowheads="1"/>
          </p:cNvPicPr>
          <p:nvPr/>
        </p:nvPicPr>
        <p:blipFill>
          <a:blip r:embed="rId5" cstate="screen"/>
          <a:srcRect/>
          <a:stretch>
            <a:fillRect/>
          </a:stretch>
        </p:blipFill>
        <p:spPr bwMode="auto">
          <a:xfrm>
            <a:off x="4427984" y="3933056"/>
            <a:ext cx="4419131" cy="2646186"/>
          </a:xfrm>
          <a:prstGeom prst="rect">
            <a:avLst/>
          </a:prstGeom>
          <a:noFill/>
          <a:ln w="38100">
            <a:solidFill>
              <a:srgbClr val="00B050"/>
            </a:solidFill>
          </a:ln>
        </p:spPr>
      </p:pic>
      <p:pic>
        <p:nvPicPr>
          <p:cNvPr id="18442" name="Picture 10" descr="http://illustrators.ru/uploads/illustration/image/807294/main_807294_original.jpg"/>
          <p:cNvPicPr>
            <a:picLocks noChangeAspect="1" noChangeArrowheads="1"/>
          </p:cNvPicPr>
          <p:nvPr/>
        </p:nvPicPr>
        <p:blipFill>
          <a:blip r:embed="rId6" cstate="screen"/>
          <a:srcRect/>
          <a:stretch>
            <a:fillRect/>
          </a:stretch>
        </p:blipFill>
        <p:spPr bwMode="auto">
          <a:xfrm>
            <a:off x="395536" y="3933056"/>
            <a:ext cx="3528392" cy="2719587"/>
          </a:xfrm>
          <a:prstGeom prst="rect">
            <a:avLst/>
          </a:prstGeom>
          <a:noFill/>
          <a:ln w="38100">
            <a:solidFill>
              <a:srgbClr val="00B050"/>
            </a:solidFill>
          </a:ln>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ppt_x</p:attrName>
                                        </p:attrNameLst>
                                      </p:cBhvr>
                                      <p:tavLst>
                                        <p:tav tm="0">
                                          <p:val>
                                            <p:strVal val="#ppt_x-.2"/>
                                          </p:val>
                                        </p:tav>
                                        <p:tav tm="100000">
                                          <p:val>
                                            <p:strVal val="#ppt_x"/>
                                          </p:val>
                                        </p:tav>
                                      </p:tavLst>
                                    </p:anim>
                                    <p:anim calcmode="lin" valueType="num">
                                      <p:cBhvr>
                                        <p:cTn id="8" dur="2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8442"/>
                                        </p:tgtEl>
                                        <p:attrNameLst>
                                          <p:attrName>style.visibility</p:attrName>
                                        </p:attrNameLst>
                                      </p:cBhvr>
                                      <p:to>
                                        <p:strVal val="visible"/>
                                      </p:to>
                                    </p:set>
                                    <p:anim calcmode="lin" valueType="num">
                                      <p:cBhvr>
                                        <p:cTn id="14" dur="2000" fill="hold"/>
                                        <p:tgtEl>
                                          <p:spTgt spid="18442"/>
                                        </p:tgtEl>
                                        <p:attrNameLst>
                                          <p:attrName>ppt_x</p:attrName>
                                        </p:attrNameLst>
                                      </p:cBhvr>
                                      <p:tavLst>
                                        <p:tav tm="0">
                                          <p:val>
                                            <p:strVal val="#ppt_x-.2"/>
                                          </p:val>
                                        </p:tav>
                                        <p:tav tm="100000">
                                          <p:val>
                                            <p:strVal val="#ppt_x"/>
                                          </p:val>
                                        </p:tav>
                                      </p:tavLst>
                                    </p:anim>
                                    <p:anim calcmode="lin" valueType="num">
                                      <p:cBhvr>
                                        <p:cTn id="15" dur="2000" fill="hold"/>
                                        <p:tgtEl>
                                          <p:spTgt spid="18442"/>
                                        </p:tgtEl>
                                        <p:attrNameLst>
                                          <p:attrName>ppt_y</p:attrName>
                                        </p:attrNameLst>
                                      </p:cBhvr>
                                      <p:tavLst>
                                        <p:tav tm="0">
                                          <p:val>
                                            <p:strVal val="#ppt_y"/>
                                          </p:val>
                                        </p:tav>
                                        <p:tav tm="100000">
                                          <p:val>
                                            <p:strVal val="#ppt_y"/>
                                          </p:val>
                                        </p:tav>
                                      </p:tavLst>
                                    </p:anim>
                                    <p:animEffect transition="in" filter="wipe(right)" prLst="gradientSize: 0.1">
                                      <p:cBhvr>
                                        <p:cTn id="16" dur="2000"/>
                                        <p:tgtEl>
                                          <p:spTgt spid="1844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18434"/>
                                        </p:tgtEl>
                                        <p:attrNameLst>
                                          <p:attrName>style.visibility</p:attrName>
                                        </p:attrNameLst>
                                      </p:cBhvr>
                                      <p:to>
                                        <p:strVal val="visible"/>
                                      </p:to>
                                    </p:set>
                                    <p:anim calcmode="lin" valueType="num">
                                      <p:cBhvr>
                                        <p:cTn id="21" dur="2000" fill="hold"/>
                                        <p:tgtEl>
                                          <p:spTgt spid="18434"/>
                                        </p:tgtEl>
                                        <p:attrNameLst>
                                          <p:attrName>ppt_x</p:attrName>
                                        </p:attrNameLst>
                                      </p:cBhvr>
                                      <p:tavLst>
                                        <p:tav tm="0">
                                          <p:val>
                                            <p:strVal val="#ppt_x-.2"/>
                                          </p:val>
                                        </p:tav>
                                        <p:tav tm="100000">
                                          <p:val>
                                            <p:strVal val="#ppt_x"/>
                                          </p:val>
                                        </p:tav>
                                      </p:tavLst>
                                    </p:anim>
                                    <p:anim calcmode="lin" valueType="num">
                                      <p:cBhvr>
                                        <p:cTn id="22" dur="2000" fill="hold"/>
                                        <p:tgtEl>
                                          <p:spTgt spid="18434"/>
                                        </p:tgtEl>
                                        <p:attrNameLst>
                                          <p:attrName>ppt_y</p:attrName>
                                        </p:attrNameLst>
                                      </p:cBhvr>
                                      <p:tavLst>
                                        <p:tav tm="0">
                                          <p:val>
                                            <p:strVal val="#ppt_y"/>
                                          </p:val>
                                        </p:tav>
                                        <p:tav tm="100000">
                                          <p:val>
                                            <p:strVal val="#ppt_y"/>
                                          </p:val>
                                        </p:tav>
                                      </p:tavLst>
                                    </p:anim>
                                    <p:animEffect transition="in" filter="wipe(right)" prLst="gradientSize: 0.1">
                                      <p:cBhvr>
                                        <p:cTn id="23"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2" name="Заголовок 1"/>
          <p:cNvSpPr>
            <a:spLocks noGrp="1"/>
          </p:cNvSpPr>
          <p:nvPr>
            <p:ph type="title"/>
          </p:nvPr>
        </p:nvSpPr>
        <p:spPr>
          <a:xfrm>
            <a:off x="395536" y="620688"/>
            <a:ext cx="8229600" cy="1143000"/>
          </a:xfrm>
        </p:spPr>
        <p:txBody>
          <a:bodyPr>
            <a:normAutofit/>
          </a:bodyPr>
          <a:lstStyle/>
          <a:p>
            <a:r>
              <a:rPr lang="ru-RU" sz="3200" b="1" dirty="0" smtClean="0">
                <a:latin typeface="Times New Roman" pitchFamily="18" charset="0"/>
                <a:cs typeface="Times New Roman" pitchFamily="18" charset="0"/>
              </a:rPr>
              <a:t>Пальчиковая гимнастика</a:t>
            </a:r>
            <a:endParaRPr lang="ru-RU" sz="3200" b="1" dirty="0">
              <a:latin typeface="Times New Roman" pitchFamily="18" charset="0"/>
              <a:cs typeface="Times New Roman" pitchFamily="18" charset="0"/>
            </a:endParaRPr>
          </a:p>
        </p:txBody>
      </p:sp>
      <p:sp>
        <p:nvSpPr>
          <p:cNvPr id="3" name="Содержимое 2"/>
          <p:cNvSpPr>
            <a:spLocks noGrp="1"/>
          </p:cNvSpPr>
          <p:nvPr>
            <p:ph idx="1"/>
          </p:nvPr>
        </p:nvSpPr>
        <p:spPr>
          <a:xfrm>
            <a:off x="179512" y="1600200"/>
            <a:ext cx="8507288" cy="4525963"/>
          </a:xfrm>
        </p:spPr>
        <p:txBody>
          <a:bodyPr>
            <a:normAutofit/>
          </a:bodyPr>
          <a:lstStyle/>
          <a:p>
            <a:r>
              <a:rPr lang="ru-RU" b="1" dirty="0" smtClean="0">
                <a:latin typeface="Times New Roman" pitchFamily="18" charset="0"/>
                <a:cs typeface="Times New Roman" pitchFamily="18" charset="0"/>
              </a:rPr>
              <a:t>Пальчики перебираем и цепочку получаем</a:t>
            </a:r>
            <a:endParaRPr lang="ru-RU" b="1" dirty="0">
              <a:latin typeface="Times New Roman" pitchFamily="18" charset="0"/>
              <a:cs typeface="Times New Roman" pitchFamily="18" charset="0"/>
            </a:endParaRPr>
          </a:p>
        </p:txBody>
      </p:sp>
      <p:pic>
        <p:nvPicPr>
          <p:cNvPr id="21506" name="Picture 2" descr="http://ped-kopilka.ru/images/pic321.jpg"/>
          <p:cNvPicPr>
            <a:picLocks noChangeAspect="1" noChangeArrowheads="1"/>
          </p:cNvPicPr>
          <p:nvPr/>
        </p:nvPicPr>
        <p:blipFill>
          <a:blip r:embed="rId4" cstate="screen"/>
          <a:srcRect/>
          <a:stretch>
            <a:fillRect/>
          </a:stretch>
        </p:blipFill>
        <p:spPr bwMode="auto">
          <a:xfrm>
            <a:off x="1403648" y="2276872"/>
            <a:ext cx="6270805" cy="4248472"/>
          </a:xfrm>
          <a:prstGeom prst="rect">
            <a:avLst/>
          </a:prstGeom>
          <a:noFill/>
          <a:ln w="38100">
            <a:solidFill>
              <a:srgbClr val="00B050"/>
            </a:solidFill>
          </a:ln>
        </p:spPr>
      </p:pic>
    </p:spTree>
  </p:cSld>
  <p:clrMapOvr>
    <a:masterClrMapping/>
  </p:clrMapOvr>
  <p:transition>
    <p:wedge/>
    <p:sndAc>
      <p:stSnd>
        <p:snd r:embed="rId2"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pic>
        <p:nvPicPr>
          <p:cNvPr id="22530" name="Picture 2" descr="http://www.blogherald.com/wp-content/uploads/2015/03/iStock_000036672460_Small.jpg"/>
          <p:cNvPicPr>
            <a:picLocks noChangeAspect="1" noChangeArrowheads="1"/>
          </p:cNvPicPr>
          <p:nvPr/>
        </p:nvPicPr>
        <p:blipFill>
          <a:blip r:embed="rId4" cstate="screen"/>
          <a:srcRect/>
          <a:stretch>
            <a:fillRect/>
          </a:stretch>
        </p:blipFill>
        <p:spPr bwMode="auto">
          <a:xfrm>
            <a:off x="3779912" y="3140968"/>
            <a:ext cx="4608512" cy="3456384"/>
          </a:xfrm>
          <a:prstGeom prst="rect">
            <a:avLst/>
          </a:prstGeom>
          <a:noFill/>
          <a:ln w="38100">
            <a:solidFill>
              <a:srgbClr val="00B050"/>
            </a:solidFill>
          </a:ln>
        </p:spPr>
      </p:pic>
      <p:pic>
        <p:nvPicPr>
          <p:cNvPr id="22532" name="Picture 4" descr="http://www.quertime.com/wp-content/uploads/2011/02/how_to_check_broken_links_and_dead_links_in_website_or_wordpress_blog_using_broken_link_checker_plugin.png"/>
          <p:cNvPicPr>
            <a:picLocks noChangeAspect="1" noChangeArrowheads="1"/>
          </p:cNvPicPr>
          <p:nvPr/>
        </p:nvPicPr>
        <p:blipFill>
          <a:blip r:embed="rId5" cstate="screen"/>
          <a:srcRect/>
          <a:stretch>
            <a:fillRect/>
          </a:stretch>
        </p:blipFill>
        <p:spPr bwMode="auto">
          <a:xfrm>
            <a:off x="827584" y="2060848"/>
            <a:ext cx="4429125" cy="3324226"/>
          </a:xfrm>
          <a:prstGeom prst="rect">
            <a:avLst/>
          </a:prstGeom>
          <a:noFill/>
          <a:ln w="38100">
            <a:solidFill>
              <a:srgbClr val="00B050"/>
            </a:solidFill>
          </a:ln>
        </p:spPr>
      </p:pic>
      <p:sp>
        <p:nvSpPr>
          <p:cNvPr id="8" name="Прямоугольник 7"/>
          <p:cNvSpPr/>
          <p:nvPr/>
        </p:nvSpPr>
        <p:spPr>
          <a:xfrm>
            <a:off x="1475656" y="908720"/>
            <a:ext cx="6390456" cy="954107"/>
          </a:xfrm>
          <a:prstGeom prst="rect">
            <a:avLst/>
          </a:prstGeom>
        </p:spPr>
        <p:txBody>
          <a:bodyPr wrap="square">
            <a:spAutoFit/>
          </a:bodyPr>
          <a:lstStyle/>
          <a:p>
            <a:r>
              <a:rPr lang="ru-RU" sz="2800" b="1" dirty="0">
                <a:latin typeface="Times New Roman" pitchFamily="18" charset="0"/>
                <a:cs typeface="Times New Roman" pitchFamily="18" charset="0"/>
              </a:rPr>
              <a:t>Если одно звено цепи сломается, что случится с цепочкой?</a:t>
            </a:r>
          </a:p>
        </p:txBody>
      </p:sp>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32"/>
                                        </p:tgtEl>
                                        <p:attrNameLst>
                                          <p:attrName>style.visibility</p:attrName>
                                        </p:attrNameLst>
                                      </p:cBhvr>
                                      <p:to>
                                        <p:strVal val="visible"/>
                                      </p:to>
                                    </p:set>
                                    <p:anim calcmode="lin" valueType="num">
                                      <p:cBhvr>
                                        <p:cTn id="7" dur="2000" fill="hold"/>
                                        <p:tgtEl>
                                          <p:spTgt spid="22532"/>
                                        </p:tgtEl>
                                        <p:attrNameLst>
                                          <p:attrName>ppt_x</p:attrName>
                                        </p:attrNameLst>
                                      </p:cBhvr>
                                      <p:tavLst>
                                        <p:tav tm="0">
                                          <p:val>
                                            <p:strVal val="#ppt_x-.2"/>
                                          </p:val>
                                        </p:tav>
                                        <p:tav tm="100000">
                                          <p:val>
                                            <p:strVal val="#ppt_x"/>
                                          </p:val>
                                        </p:tav>
                                      </p:tavLst>
                                    </p:anim>
                                    <p:anim calcmode="lin" valueType="num">
                                      <p:cBhvr>
                                        <p:cTn id="8" dur="2000" fill="hold"/>
                                        <p:tgtEl>
                                          <p:spTgt spid="22532"/>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3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2530"/>
                                        </p:tgtEl>
                                        <p:attrNameLst>
                                          <p:attrName>style.visibility</p:attrName>
                                        </p:attrNameLst>
                                      </p:cBhvr>
                                      <p:to>
                                        <p:strVal val="visible"/>
                                      </p:to>
                                    </p:set>
                                    <p:anim calcmode="lin" valueType="num">
                                      <p:cBhvr>
                                        <p:cTn id="14" dur="2000" fill="hold"/>
                                        <p:tgtEl>
                                          <p:spTgt spid="22530"/>
                                        </p:tgtEl>
                                        <p:attrNameLst>
                                          <p:attrName>ppt_x</p:attrName>
                                        </p:attrNameLst>
                                      </p:cBhvr>
                                      <p:tavLst>
                                        <p:tav tm="0">
                                          <p:val>
                                            <p:strVal val="#ppt_x-.2"/>
                                          </p:val>
                                        </p:tav>
                                        <p:tav tm="100000">
                                          <p:val>
                                            <p:strVal val="#ppt_x"/>
                                          </p:val>
                                        </p:tav>
                                      </p:tavLst>
                                    </p:anim>
                                    <p:anim calcmode="lin" valueType="num">
                                      <p:cBhvr>
                                        <p:cTn id="15" dur="2000" fill="hold"/>
                                        <p:tgtEl>
                                          <p:spTgt spid="22530"/>
                                        </p:tgtEl>
                                        <p:attrNameLst>
                                          <p:attrName>ppt_y</p:attrName>
                                        </p:attrNameLst>
                                      </p:cBhvr>
                                      <p:tavLst>
                                        <p:tav tm="0">
                                          <p:val>
                                            <p:strVal val="#ppt_y"/>
                                          </p:val>
                                        </p:tav>
                                        <p:tav tm="100000">
                                          <p:val>
                                            <p:strVal val="#ppt_y"/>
                                          </p:val>
                                        </p:tav>
                                      </p:tavLst>
                                    </p:anim>
                                    <p:animEffect transition="in" filter="wipe(right)" prLst="gradientSize: 0.1">
                                      <p:cBhvr>
                                        <p:cTn id="16"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sp>
        <p:nvSpPr>
          <p:cNvPr id="5" name="Содержимое 4"/>
          <p:cNvSpPr>
            <a:spLocks noGrp="1"/>
          </p:cNvSpPr>
          <p:nvPr>
            <p:ph idx="1"/>
          </p:nvPr>
        </p:nvSpPr>
        <p:spPr>
          <a:xfrm>
            <a:off x="467544" y="980728"/>
            <a:ext cx="8229600" cy="1569660"/>
          </a:xfrm>
          <a:prstGeom prst="rect">
            <a:avLst/>
          </a:prstGeom>
        </p:spPr>
        <p:txBody>
          <a:bodyPr>
            <a:spAutoFit/>
          </a:bodyPr>
          <a:lstStyle/>
          <a:p>
            <a:r>
              <a:rPr lang="ru-RU" sz="2400" b="1" dirty="0">
                <a:latin typeface="Times New Roman" pitchFamily="18" charset="0"/>
                <a:cs typeface="Times New Roman" pitchFamily="18" charset="0"/>
              </a:rPr>
              <a:t>Оказывается в природе все растения и животные взаимосвязаны. Они друг без друга обходиться не могут. Что нужно сделать, чтобы коровы снова давали много молока</a:t>
            </a:r>
            <a:r>
              <a:rPr lang="ru-RU" sz="2400" b="1" dirty="0" smtClean="0">
                <a:latin typeface="Times New Roman" pitchFamily="18" charset="0"/>
                <a:cs typeface="Times New Roman" pitchFamily="18" charset="0"/>
              </a:rPr>
              <a:t>?</a:t>
            </a:r>
            <a:endParaRPr lang="ru-RU" sz="2400" b="1" dirty="0">
              <a:latin typeface="Times New Roman" pitchFamily="18" charset="0"/>
              <a:cs typeface="Times New Roman" pitchFamily="18" charset="0"/>
            </a:endParaRPr>
          </a:p>
        </p:txBody>
      </p:sp>
      <p:pic>
        <p:nvPicPr>
          <p:cNvPr id="23560" name="Picture 8" descr="http://www.playcast.ru/uploads/2015/08/05/14585975.gif"/>
          <p:cNvPicPr>
            <a:picLocks noChangeAspect="1" noChangeArrowheads="1" noCrop="1"/>
          </p:cNvPicPr>
          <p:nvPr/>
        </p:nvPicPr>
        <p:blipFill>
          <a:blip r:embed="rId4" cstate="print"/>
          <a:srcRect/>
          <a:stretch>
            <a:fillRect/>
          </a:stretch>
        </p:blipFill>
        <p:spPr bwMode="auto">
          <a:xfrm>
            <a:off x="683568" y="2852936"/>
            <a:ext cx="3333750" cy="2209801"/>
          </a:xfrm>
          <a:prstGeom prst="rect">
            <a:avLst/>
          </a:prstGeom>
          <a:noFill/>
        </p:spPr>
      </p:pic>
      <p:pic>
        <p:nvPicPr>
          <p:cNvPr id="23562" name="Picture 10" descr="https://im0-tub-ru.yandex.net/i?id=5b3eb6569daa674f7af6c719d14ddec2&amp;n=33&amp;h=215&amp;w=2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779912" y="2132856"/>
            <a:ext cx="4175134" cy="4488270"/>
          </a:xfrm>
          <a:prstGeom prst="rect">
            <a:avLst/>
          </a:prstGeom>
          <a:noFill/>
        </p:spPr>
      </p:pic>
      <p:pic>
        <p:nvPicPr>
          <p:cNvPr id="5128" name="Picture 8" descr="http://www.coollady.ru/pic/0004/010/07.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0" y="5589240"/>
            <a:ext cx="8928992" cy="1747094"/>
          </a:xfrm>
          <a:prstGeom prst="rect">
            <a:avLst/>
          </a:prstGeom>
          <a:noFill/>
        </p:spPr>
      </p:pic>
      <p:pic>
        <p:nvPicPr>
          <p:cNvPr id="5124" name="Picture 4" descr="http://img-fotki.yandex.ru/get/4134/181450557.56/0_a1fb9_d66e404e_XL.gif"/>
          <p:cNvPicPr>
            <a:picLocks noChangeAspect="1" noChangeArrowheads="1" noCrop="1"/>
          </p:cNvPicPr>
          <p:nvPr/>
        </p:nvPicPr>
        <p:blipFill>
          <a:blip r:embed="rId7" cstate="print"/>
          <a:srcRect/>
          <a:stretch>
            <a:fillRect/>
          </a:stretch>
        </p:blipFill>
        <p:spPr bwMode="auto">
          <a:xfrm>
            <a:off x="6732240" y="5373216"/>
            <a:ext cx="1017766" cy="1245518"/>
          </a:xfrm>
          <a:prstGeom prst="rect">
            <a:avLst/>
          </a:prstGeom>
          <a:noFill/>
        </p:spPr>
      </p:pic>
      <p:pic>
        <p:nvPicPr>
          <p:cNvPr id="10" name="Picture 4" descr="http://img-fotki.yandex.ru/get/4134/181450557.56/0_a1fb9_d66e404e_XL.gif"/>
          <p:cNvPicPr>
            <a:picLocks noChangeAspect="1" noChangeArrowheads="1" noCrop="1"/>
          </p:cNvPicPr>
          <p:nvPr/>
        </p:nvPicPr>
        <p:blipFill>
          <a:blip r:embed="rId7" cstate="print"/>
          <a:srcRect/>
          <a:stretch>
            <a:fillRect/>
          </a:stretch>
        </p:blipFill>
        <p:spPr bwMode="auto">
          <a:xfrm>
            <a:off x="7668344" y="5373216"/>
            <a:ext cx="1017766" cy="1245518"/>
          </a:xfrm>
          <a:prstGeom prst="rect">
            <a:avLst/>
          </a:prstGeom>
          <a:noFill/>
        </p:spPr>
      </p:pic>
      <p:pic>
        <p:nvPicPr>
          <p:cNvPr id="11" name="Picture 4" descr="http://img-fotki.yandex.ru/get/4134/181450557.56/0_a1fb9_d66e404e_XL.gif"/>
          <p:cNvPicPr>
            <a:picLocks noChangeAspect="1" noChangeArrowheads="1" noCrop="1"/>
          </p:cNvPicPr>
          <p:nvPr/>
        </p:nvPicPr>
        <p:blipFill>
          <a:blip r:embed="rId7" cstate="print"/>
          <a:srcRect/>
          <a:stretch>
            <a:fillRect/>
          </a:stretch>
        </p:blipFill>
        <p:spPr bwMode="auto">
          <a:xfrm>
            <a:off x="4427984" y="5373216"/>
            <a:ext cx="1017766" cy="1245518"/>
          </a:xfrm>
          <a:prstGeom prst="rect">
            <a:avLst/>
          </a:prstGeom>
          <a:noFill/>
        </p:spPr>
      </p:pic>
    </p:spTree>
  </p:cSld>
  <p:clrMapOvr>
    <a:masterClrMapping/>
  </p:clrMapOvr>
  <p:transition>
    <p:wedg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wipe(left)">
                                      <p:cBhvr>
                                        <p:cTn id="7" dur="50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3.33333E-6 1.04046E-6 L 0.34635 1.04046E-6 " pathEditMode="relative" ptsTypes="AA">
                                      <p:cBhvr>
                                        <p:cTn id="11" dur="2000" fill="hold"/>
                                        <p:tgtEl>
                                          <p:spTgt spid="10"/>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8.33333E-7 -5.55556E-6 L 0.44896 -5.55556E-6 " pathEditMode="relative" ptsTypes="AA">
                                      <p:cBhvr>
                                        <p:cTn id="15" dur="2000" fill="hold"/>
                                        <p:tgtEl>
                                          <p:spTgt spid="5124"/>
                                        </p:tgtEl>
                                        <p:attrNameLst>
                                          <p:attrName>ppt_x</p:attrName>
                                          <p:attrName>ppt_y</p:attrName>
                                        </p:attrNameLst>
                                      </p:cBhvr>
                                    </p:animMotion>
                                  </p:childTnLst>
                                </p:cTn>
                              </p:par>
                            </p:childTnLst>
                          </p:cTn>
                        </p:par>
                      </p:childTnLst>
                    </p:cTn>
                  </p:par>
                  <p:par>
                    <p:cTn id="16" fill="hold">
                      <p:stCondLst>
                        <p:cond delay="indefinite"/>
                      </p:stCondLst>
                      <p:childTnLst>
                        <p:par>
                          <p:cTn id="17" fill="hold">
                            <p:stCondLst>
                              <p:cond delay="0"/>
                            </p:stCondLst>
                            <p:childTnLst>
                              <p:par>
                                <p:cTn id="18" presetID="0" presetClass="path" presetSubtype="0" accel="50000" decel="50000" fill="hold" nodeType="clickEffect">
                                  <p:stCondLst>
                                    <p:cond delay="0"/>
                                  </p:stCondLst>
                                  <p:childTnLst>
                                    <p:animMotion origin="layout" path="M -5.27778E-6 -5.18519E-6 L 0.65364 -5.18519E-6 " pathEditMode="relative" ptsTypes="AA">
                                      <p:cBhvr>
                                        <p:cTn id="19" dur="2000" fill="hold"/>
                                        <p:tgtEl>
                                          <p:spTgt spid="11"/>
                                        </p:tgtEl>
                                        <p:attrNameLst>
                                          <p:attrName>ppt_x</p:attrName>
                                          <p:attrName>ppt_y</p:attrName>
                                        </p:attrNameLst>
                                      </p:cBhvr>
                                    </p:animMotion>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wipe(down)">
                                      <p:cBhvr>
                                        <p:cTn id="24" dur="50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4" descr="http://pptgeo.3dn.ru/Templ/Prew/EverSlaid.jpg"/>
          <p:cNvPicPr>
            <a:picLocks noChangeAspect="1" noChangeArrowheads="1"/>
          </p:cNvPicPr>
          <p:nvPr/>
        </p:nvPicPr>
        <p:blipFill>
          <a:blip r:embed="rId3" cstate="print"/>
          <a:srcRect/>
          <a:stretch>
            <a:fillRect/>
          </a:stretch>
        </p:blipFill>
        <p:spPr bwMode="auto">
          <a:xfrm>
            <a:off x="0" y="0"/>
            <a:ext cx="9144000" cy="7101407"/>
          </a:xfrm>
          <a:prstGeom prst="rect">
            <a:avLst/>
          </a:prstGeom>
          <a:noFill/>
        </p:spPr>
      </p:pic>
      <p:pic>
        <p:nvPicPr>
          <p:cNvPr id="19458" name="Picture 2" descr="http://worldartsme.com/images/snow-bunny-cartoon-clipart-1.jpg"/>
          <p:cNvPicPr>
            <a:picLocks noChangeAspect="1" noChangeArrowheads="1"/>
          </p:cNvPicPr>
          <p:nvPr/>
        </p:nvPicPr>
        <p:blipFill>
          <a:blip r:embed="rId4" cstate="print"/>
          <a:srcRect/>
          <a:stretch>
            <a:fillRect/>
          </a:stretch>
        </p:blipFill>
        <p:spPr bwMode="auto">
          <a:xfrm>
            <a:off x="2123728" y="1844824"/>
            <a:ext cx="1584176" cy="1653880"/>
          </a:xfrm>
          <a:prstGeom prst="rect">
            <a:avLst/>
          </a:prstGeom>
          <a:noFill/>
        </p:spPr>
      </p:pic>
      <p:pic>
        <p:nvPicPr>
          <p:cNvPr id="19460" name="Picture 4" descr="https://img-fotki.yandex.ru/get/6429/36014149.179/0_80272_4c5f0b24_XL"/>
          <p:cNvPicPr>
            <a:picLocks noChangeAspect="1" noChangeArrowheads="1"/>
          </p:cNvPicPr>
          <p:nvPr/>
        </p:nvPicPr>
        <p:blipFill>
          <a:blip r:embed="rId5" cstate="print"/>
          <a:srcRect/>
          <a:stretch>
            <a:fillRect/>
          </a:stretch>
        </p:blipFill>
        <p:spPr bwMode="auto">
          <a:xfrm>
            <a:off x="4139952" y="4697760"/>
            <a:ext cx="2160240" cy="2160240"/>
          </a:xfrm>
          <a:prstGeom prst="rect">
            <a:avLst/>
          </a:prstGeom>
          <a:noFill/>
        </p:spPr>
      </p:pic>
      <p:pic>
        <p:nvPicPr>
          <p:cNvPr id="19466" name="Picture 10" descr="http://unpictures.ru/images/542881_lisica-na-prozrachnom-fone.jpg"/>
          <p:cNvPicPr>
            <a:picLocks noChangeAspect="1" noChangeArrowheads="1"/>
          </p:cNvPicPr>
          <p:nvPr/>
        </p:nvPicPr>
        <p:blipFill>
          <a:blip r:embed="rId6" cstate="print"/>
          <a:srcRect/>
          <a:stretch>
            <a:fillRect/>
          </a:stretch>
        </p:blipFill>
        <p:spPr bwMode="auto">
          <a:xfrm>
            <a:off x="3779912" y="1484784"/>
            <a:ext cx="2717267" cy="1454783"/>
          </a:xfrm>
          <a:prstGeom prst="rect">
            <a:avLst/>
          </a:prstGeom>
          <a:noFill/>
        </p:spPr>
      </p:pic>
      <p:pic>
        <p:nvPicPr>
          <p:cNvPr id="19468" name="Picture 12" descr="https://img-fotki.yandex.ru/get/3511/inmira.17/0_3742e_b816598a_L"/>
          <p:cNvPicPr>
            <a:picLocks noChangeAspect="1" noChangeArrowheads="1"/>
          </p:cNvPicPr>
          <p:nvPr/>
        </p:nvPicPr>
        <p:blipFill>
          <a:blip r:embed="rId7" cstate="print"/>
          <a:srcRect/>
          <a:stretch>
            <a:fillRect/>
          </a:stretch>
        </p:blipFill>
        <p:spPr bwMode="auto">
          <a:xfrm>
            <a:off x="1187624" y="3789040"/>
            <a:ext cx="1152128" cy="947049"/>
          </a:xfrm>
          <a:prstGeom prst="rect">
            <a:avLst/>
          </a:prstGeom>
          <a:noFill/>
        </p:spPr>
      </p:pic>
      <p:pic>
        <p:nvPicPr>
          <p:cNvPr id="19472" name="Picture 16" descr="http://www.coollady.ru/pic/0003/032/08.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987824" y="3933056"/>
            <a:ext cx="1512168" cy="1368450"/>
          </a:xfrm>
          <a:prstGeom prst="rect">
            <a:avLst/>
          </a:prstGeom>
          <a:noFill/>
        </p:spPr>
      </p:pic>
      <p:pic>
        <p:nvPicPr>
          <p:cNvPr id="19474" name="Picture 18" descr="http://funforkids.ru/pictures/card_animals/animal23.jpg"/>
          <p:cNvPicPr>
            <a:picLocks noChangeAspect="1" noChangeArrowheads="1"/>
          </p:cNvPicPr>
          <p:nvPr/>
        </p:nvPicPr>
        <p:blipFill>
          <a:blip r:embed="rId9" cstate="print">
            <a:clrChange>
              <a:clrFrom>
                <a:srgbClr val="FFFFFF"/>
              </a:clrFrom>
              <a:clrTo>
                <a:srgbClr val="FFFFFF">
                  <a:alpha val="0"/>
                </a:srgbClr>
              </a:clrTo>
            </a:clrChange>
          </a:blip>
          <a:srcRect t="18519" b="11111"/>
          <a:stretch>
            <a:fillRect/>
          </a:stretch>
        </p:blipFill>
        <p:spPr bwMode="auto">
          <a:xfrm>
            <a:off x="251520" y="4881223"/>
            <a:ext cx="1872208" cy="1976777"/>
          </a:xfrm>
          <a:prstGeom prst="rect">
            <a:avLst/>
          </a:prstGeom>
          <a:noFill/>
        </p:spPr>
      </p:pic>
      <p:pic>
        <p:nvPicPr>
          <p:cNvPr id="19476" name="Picture 20" descr="http://img0.liveinternet.ru/images/attach/c/4/79/777/79777116_Gusenica.png"/>
          <p:cNvPicPr>
            <a:picLocks noChangeAspect="1" noChangeArrowheads="1"/>
          </p:cNvPicPr>
          <p:nvPr/>
        </p:nvPicPr>
        <p:blipFill>
          <a:blip r:embed="rId10" cstate="print"/>
          <a:srcRect/>
          <a:stretch>
            <a:fillRect/>
          </a:stretch>
        </p:blipFill>
        <p:spPr bwMode="auto">
          <a:xfrm>
            <a:off x="6444208" y="2996952"/>
            <a:ext cx="2304256" cy="2304256"/>
          </a:xfrm>
          <a:prstGeom prst="rect">
            <a:avLst/>
          </a:prstGeom>
          <a:noFill/>
        </p:spPr>
      </p:pic>
      <p:pic>
        <p:nvPicPr>
          <p:cNvPr id="19480" name="Picture 24" descr="http://4.bp.blogspot.com/-mlbwHOJD75o/VnOvt9FZd5I/AAAAAAAAM_0/3IFNkYwU0hM/s1600/vorob06.png"/>
          <p:cNvPicPr>
            <a:picLocks noChangeAspect="1" noChangeArrowheads="1"/>
          </p:cNvPicPr>
          <p:nvPr/>
        </p:nvPicPr>
        <p:blipFill>
          <a:blip r:embed="rId11" cstate="print"/>
          <a:srcRect/>
          <a:stretch>
            <a:fillRect/>
          </a:stretch>
        </p:blipFill>
        <p:spPr bwMode="auto">
          <a:xfrm>
            <a:off x="6660232" y="5157192"/>
            <a:ext cx="1800200" cy="1442410"/>
          </a:xfrm>
          <a:prstGeom prst="rect">
            <a:avLst/>
          </a:prstGeom>
          <a:noFill/>
        </p:spPr>
      </p:pic>
      <p:pic>
        <p:nvPicPr>
          <p:cNvPr id="18" name="Picture 12" descr="http://picture-se.ru/images/499941_krasivye-narisovannye-kartinki-sovy.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4572000" y="3140968"/>
            <a:ext cx="1440160" cy="1440160"/>
          </a:xfrm>
          <a:prstGeom prst="rect">
            <a:avLst/>
          </a:prstGeom>
          <a:noFill/>
        </p:spPr>
      </p:pic>
      <p:pic>
        <p:nvPicPr>
          <p:cNvPr id="19" name="Picture 10" descr="http://unpictures.ru/images/2130880_myshonok-png.jpg"/>
          <p:cNvPicPr>
            <a:picLocks noChangeAspect="1" noChangeArrowheads="1"/>
          </p:cNvPicPr>
          <p:nvPr/>
        </p:nvPicPr>
        <p:blipFill>
          <a:blip r:embed="rId13" cstate="print"/>
          <a:srcRect/>
          <a:stretch>
            <a:fillRect/>
          </a:stretch>
        </p:blipFill>
        <p:spPr bwMode="auto">
          <a:xfrm>
            <a:off x="251520" y="1988840"/>
            <a:ext cx="1475656" cy="1647211"/>
          </a:xfrm>
          <a:prstGeom prst="rect">
            <a:avLst/>
          </a:prstGeom>
          <a:noFill/>
        </p:spPr>
      </p:pic>
      <p:pic>
        <p:nvPicPr>
          <p:cNvPr id="19482" name="Picture 26" descr="http://vospitatel.com.ua/images/k/kot-rastr-2.png"/>
          <p:cNvPicPr>
            <a:picLocks noChangeAspect="1" noChangeArrowheads="1"/>
          </p:cNvPicPr>
          <p:nvPr/>
        </p:nvPicPr>
        <p:blipFill>
          <a:blip r:embed="rId14" cstate="print"/>
          <a:srcRect/>
          <a:stretch>
            <a:fillRect/>
          </a:stretch>
        </p:blipFill>
        <p:spPr bwMode="auto">
          <a:xfrm>
            <a:off x="7092280" y="1833728"/>
            <a:ext cx="1080120" cy="1445299"/>
          </a:xfrm>
          <a:prstGeom prst="rect">
            <a:avLst/>
          </a:prstGeom>
          <a:noFill/>
        </p:spPr>
      </p:pic>
      <p:sp>
        <p:nvSpPr>
          <p:cNvPr id="25" name="TextBox 24"/>
          <p:cNvSpPr txBox="1"/>
          <p:nvPr/>
        </p:nvSpPr>
        <p:spPr>
          <a:xfrm>
            <a:off x="1907704" y="836712"/>
            <a:ext cx="5054141" cy="400110"/>
          </a:xfrm>
          <a:prstGeom prst="rect">
            <a:avLst/>
          </a:prstGeom>
          <a:noFill/>
        </p:spPr>
        <p:txBody>
          <a:bodyPr wrap="none" rtlCol="0">
            <a:spAutoFit/>
          </a:bodyPr>
          <a:lstStyle/>
          <a:p>
            <a:r>
              <a:rPr lang="ru-RU" sz="2000" b="1" dirty="0" smtClean="0">
                <a:latin typeface="Times New Roman" pitchFamily="18" charset="0"/>
                <a:cs typeface="Times New Roman" pitchFamily="18" charset="0"/>
              </a:rPr>
              <a:t>Назови травоядных ,хищников, всеядных</a:t>
            </a:r>
            <a:endParaRPr lang="ru-RU" sz="2000" b="1" dirty="0">
              <a:latin typeface="Times New Roman" pitchFamily="18" charset="0"/>
              <a:cs typeface="Times New Roman" pitchFamily="18" charset="0"/>
            </a:endParaRPr>
          </a:p>
        </p:txBody>
      </p:sp>
      <p:pic>
        <p:nvPicPr>
          <p:cNvPr id="19484" name="Picture 28" descr="http://3.bp.blogspot.com/-_sirgo9MTqE/T8_v_yDA5SI/AAAAAAAAAJs/Rg3OWRHjWYo/s1600/dibujos-animales.jpg"/>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2195736" y="5229200"/>
            <a:ext cx="1800200" cy="1800200"/>
          </a:xfrm>
          <a:prstGeom prst="rect">
            <a:avLst/>
          </a:prstGeom>
          <a:noFill/>
        </p:spPr>
      </p:pic>
    </p:spTree>
  </p:cSld>
  <p:clrMapOvr>
    <a:masterClrMapping/>
  </p:clrMapOvr>
  <p:transition>
    <p:wedge/>
    <p:sndAc>
      <p:stSnd>
        <p:snd r:embed="rId2" name="chimes.wav"/>
      </p:stSnd>
    </p:sndAc>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4736</TotalTime>
  <Words>300</Words>
  <Application>Microsoft Office PowerPoint</Application>
  <PresentationFormat>Экран (4:3)</PresentationFormat>
  <Paragraphs>22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ПРЕЗЕНТАЦИЯ  « Пищевые цепочки»</vt:lpstr>
      <vt:lpstr>Презентация PowerPoint</vt:lpstr>
      <vt:lpstr>У глазастой совушки Хищная головушка, Перышки пушистые, Ноженьки когтистые. Ловит мышек и зайчат На охоте по ночам.</vt:lpstr>
      <vt:lpstr>Ребята, как вы думаете, сможем мы помочь бабушке и жителям деревни?</vt:lpstr>
      <vt:lpstr>Колечко с колечком в ней крепко сцепились, блестящей змеёй вокруг шеи обвились. За хвост, головой ухватившись крючочком, на солнце блестит золотая цепочка.</vt:lpstr>
      <vt:lpstr>Пальчиковая гимнастика</vt:lpstr>
      <vt:lpstr>Презентация PowerPoint</vt:lpstr>
      <vt:lpstr>Презентация PowerPoint</vt:lpstr>
      <vt:lpstr>Презентация PowerPoint</vt:lpstr>
      <vt:lpstr>Пищевые цепочки</vt:lpstr>
      <vt:lpstr>Презентация PowerPoint</vt:lpstr>
    </vt:vector>
  </TitlesOfParts>
  <Company>Home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Professional</cp:lastModifiedBy>
  <cp:revision>15</cp:revision>
  <dcterms:created xsi:type="dcterms:W3CDTF">2017-01-28T10:23:59Z</dcterms:created>
  <dcterms:modified xsi:type="dcterms:W3CDTF">2022-05-18T08:21:56Z</dcterms:modified>
</cp:coreProperties>
</file>